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1" r:id="rId21"/>
    <p:sldId id="278" r:id="rId22"/>
    <p:sldId id="277" r:id="rId23"/>
    <p:sldId id="27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1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371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765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05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397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771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6389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14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06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916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86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653FE8-4284-45C6-B83F-1293246EF893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87A41903-A6EA-4E61-95A0-DC35F1EC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311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fif"/><Relationship Id="rId2" Type="http://schemas.openxmlformats.org/officeDocument/2006/relationships/image" Target="../media/image31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f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C01D36-890E-7113-F87E-01AEBD68BE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Первичная профсоюзная организация НМЦБС Нюрбинского района РС(Я)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10845D-CD25-814E-FC97-A2CBC4051B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Отчет за 2023 год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24245A-DBD6-1037-3113-2F4D86033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324" y="1853967"/>
            <a:ext cx="2286405" cy="32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77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86DD397-12C4-1F49-8BDC-CA31B8602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903" y="548640"/>
            <a:ext cx="3474598" cy="2605949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2153EB-A89A-AB8C-C62C-5FBC461D94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07" b="14794"/>
          <a:stretch/>
        </p:blipFill>
        <p:spPr>
          <a:xfrm>
            <a:off x="7991475" y="217713"/>
            <a:ext cx="3088821" cy="38404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4F7202F-3C31-A2AE-6335-9584D760B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57" y="4258492"/>
            <a:ext cx="4892373" cy="220350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8CDC5D9-A172-2080-B61F-20BC2F7F9A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 b="13397"/>
          <a:stretch/>
        </p:blipFill>
        <p:spPr>
          <a:xfrm>
            <a:off x="4238082" y="3317966"/>
            <a:ext cx="1942968" cy="305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60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47CC169-035F-C0C5-0845-B3EB7A193E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29"/>
          <a:stretch/>
        </p:blipFill>
        <p:spPr>
          <a:xfrm>
            <a:off x="3897357" y="1114787"/>
            <a:ext cx="7258322" cy="4510950"/>
          </a:xfrm>
        </p:spPr>
      </p:pic>
    </p:spTree>
    <p:extLst>
      <p:ext uri="{BB962C8B-B14F-4D97-AF65-F5344CB8AC3E}">
        <p14:creationId xmlns:p14="http://schemas.microsoft.com/office/powerpoint/2010/main" val="3533116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CB307E10-DE42-D87C-76BB-BEB55FA30F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731" y="1791114"/>
            <a:ext cx="7844291" cy="3533043"/>
          </a:xfrm>
        </p:spPr>
      </p:pic>
    </p:spTree>
    <p:extLst>
      <p:ext uri="{BB962C8B-B14F-4D97-AF65-F5344CB8AC3E}">
        <p14:creationId xmlns:p14="http://schemas.microsoft.com/office/powerpoint/2010/main" val="1964412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32E394E-2C6E-B946-A740-4BD31D49FD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/>
          <a:stretch/>
        </p:blipFill>
        <p:spPr>
          <a:xfrm>
            <a:off x="3720692" y="571612"/>
            <a:ext cx="5379765" cy="261023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F70C6D-D2C3-4F49-FCDD-D75295579C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8" r="11571"/>
          <a:stretch/>
        </p:blipFill>
        <p:spPr>
          <a:xfrm>
            <a:off x="6287588" y="3318950"/>
            <a:ext cx="5347063" cy="291662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00C9CA-EBAD-6DFE-2924-C90F605E63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222" y="3751216"/>
            <a:ext cx="2621281" cy="19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85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C66202-2617-BAC1-8403-920799207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47"/>
          <a:stretch/>
        </p:blipFill>
        <p:spPr>
          <a:xfrm>
            <a:off x="3804006" y="357051"/>
            <a:ext cx="2306606" cy="415607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D6EC18-7793-8E74-E2BE-ABC1812C4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95" y="3091541"/>
            <a:ext cx="4243977" cy="31829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ACDB0C-02DC-5436-2AD7-291761D9E9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8"/>
          <a:stretch/>
        </p:blipFill>
        <p:spPr>
          <a:xfrm>
            <a:off x="9001668" y="273582"/>
            <a:ext cx="2545898" cy="426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28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CCE6050-5C0A-3707-9FAC-D834C070C0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904" y="374786"/>
            <a:ext cx="7315200" cy="329474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785C72-372C-4F07-135B-5D585F6F0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11307"/>
            <a:ext cx="6078583" cy="273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479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D504EA3-2592-337B-2A52-3BDE3DD7BB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20" y="496389"/>
            <a:ext cx="4333845" cy="325038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CECA3C-4A61-259C-B668-D0B788A0A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817" y="2987039"/>
            <a:ext cx="4197532" cy="314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646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878ACEA-DE5D-A791-33CF-6F35785B7F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206" y="228899"/>
            <a:ext cx="2812868" cy="624531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FFDA3C-A6DB-47DD-6F0F-4E454188B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963" y="209005"/>
            <a:ext cx="2815699" cy="625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27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E580CB3-CB31-D528-C288-B9B2DFFF7C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9" r="4344"/>
          <a:stretch/>
        </p:blipFill>
        <p:spPr>
          <a:xfrm>
            <a:off x="3744685" y="1558835"/>
            <a:ext cx="7811589" cy="3869825"/>
          </a:xfrm>
        </p:spPr>
      </p:pic>
    </p:spTree>
    <p:extLst>
      <p:ext uri="{BB962C8B-B14F-4D97-AF65-F5344CB8AC3E}">
        <p14:creationId xmlns:p14="http://schemas.microsoft.com/office/powerpoint/2010/main" val="960646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D69D76B-13F6-D0F7-3C83-3EEAB00AAF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93"/>
          <a:stretch/>
        </p:blipFill>
        <p:spPr>
          <a:xfrm>
            <a:off x="3637706" y="371581"/>
            <a:ext cx="4661563" cy="6081471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5FBB74-CBE7-9EB8-DD62-FC2C91C80F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60"/>
          <a:stretch/>
        </p:blipFill>
        <p:spPr>
          <a:xfrm>
            <a:off x="8585018" y="653142"/>
            <a:ext cx="3086100" cy="538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3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21AC4-1A57-D9ED-7B5F-F75E85248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53 членов в профсоюзе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75CC88-46EB-A3AB-D2E7-E53909EA1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Всего 65 работников в декабре 2023 г.</a:t>
            </a:r>
            <a:endParaRPr lang="ru-RU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12 без профсоюза</a:t>
            </a:r>
            <a:endParaRPr lang="ru-RU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53 члены профсоюза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 новых членов из них 3 молодежь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12 молодежь в системе из них 6 в профсоюзе</a:t>
            </a:r>
            <a:endParaRPr lang="ru-RU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120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5478B95-C2CB-FA17-EF03-BB263601D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693" y="888274"/>
            <a:ext cx="3137868" cy="2353401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E67512-C5DE-9E7D-7866-761600AFFF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748" y="853439"/>
            <a:ext cx="3164115" cy="23730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BC4AC1-FB57-C277-C1D1-24B0941CBA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54" b="8571"/>
          <a:stretch/>
        </p:blipFill>
        <p:spPr>
          <a:xfrm>
            <a:off x="9088756" y="3424922"/>
            <a:ext cx="1831794" cy="273203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47E8AC5-A278-D2A5-649A-76639E08FF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3" r="24143"/>
          <a:stretch/>
        </p:blipFill>
        <p:spPr>
          <a:xfrm>
            <a:off x="4519749" y="3455610"/>
            <a:ext cx="3762104" cy="304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403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DEE8F1-8C1A-0D8A-BAFE-12A31799E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Награждение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647C18-F377-8DA0-C997-47352FC84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Республиканский конкурс Профсоюза работников культуры «Профсоюзный наставник, воспетый в строках» конкурс эссе – </a:t>
            </a: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1 МЕСТО</a:t>
            </a:r>
          </a:p>
          <a:p>
            <a:pPr marL="0" indent="0" algn="ctr">
              <a:buNone/>
            </a:pP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ОГОЧОЕВА МАРИЯ ГАВРИЛЬЕВНА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3FD9FF0-15EC-8721-A817-EAD90E6DC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971" y="4206782"/>
            <a:ext cx="3566160" cy="200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8C15249-5FB5-001C-A05D-CBC0FEA84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89" y="476171"/>
            <a:ext cx="1265193" cy="225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401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7BC7B8-F54C-0662-4DFF-AE226B347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4" name="video5211051345989089785">
            <a:hlinkClick r:id="" action="ppaction://media"/>
            <a:extLst>
              <a:ext uri="{FF2B5EF4-FFF2-40B4-BE49-F238E27FC236}">
                <a16:creationId xmlns:a16="http://schemas.microsoft.com/office/drawing/2014/main" id="{C6222D89-F163-FB4C-445B-B43D2B66084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68738" y="1366838"/>
            <a:ext cx="7315200" cy="4114800"/>
          </a:xfrm>
        </p:spPr>
      </p:pic>
    </p:spTree>
    <p:extLst>
      <p:ext uri="{BB962C8B-B14F-4D97-AF65-F5344CB8AC3E}">
        <p14:creationId xmlns:p14="http://schemas.microsoft.com/office/powerpoint/2010/main" val="168059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16D259-FA0A-B5F1-A209-118C10BD1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947895D-B3A4-79E9-4F48-F20E087207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503" y="863600"/>
            <a:ext cx="7243670" cy="512127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846070-BEC7-3E07-18C8-E25C08784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4" y="1497874"/>
            <a:ext cx="3215639" cy="397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689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CCC89-612A-6DE5-3085-B21378D89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Сбор денег СВО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699B37-567A-2C0F-1708-940B9627B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ah-RU" dirty="0"/>
              <a:t>34000 в фонд сво</a:t>
            </a:r>
          </a:p>
          <a:p>
            <a:r>
              <a:rPr lang="sah-RU" dirty="0"/>
              <a:t>50500 на покупку квадрокоптера</a:t>
            </a:r>
          </a:p>
          <a:p>
            <a:r>
              <a:rPr lang="sah-RU" dirty="0"/>
              <a:t>52000 в фонд сво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10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F01178-2F21-D234-3858-8406D2B59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Профсоюзные взносы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A9C9C6-7252-96D5-7DC3-B7CDFD94F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ah-RU" dirty="0"/>
              <a:t>Всего профвзносы 507902,64 рб за 2023 год</a:t>
            </a:r>
          </a:p>
          <a:p>
            <a:r>
              <a:rPr lang="sah-RU" dirty="0"/>
              <a:t>Из них </a:t>
            </a:r>
            <a:r>
              <a:rPr lang="ru-RU" dirty="0"/>
              <a:t>35 % - </a:t>
            </a:r>
            <a:r>
              <a:rPr lang="sah-RU" dirty="0"/>
              <a:t>177765,924 рб</a:t>
            </a:r>
          </a:p>
          <a:p>
            <a:r>
              <a:rPr lang="sah-RU" dirty="0"/>
              <a:t>50% в реском</a:t>
            </a:r>
          </a:p>
          <a:p>
            <a:r>
              <a:rPr lang="sah-RU" dirty="0"/>
              <a:t>15% в район</a:t>
            </a:r>
          </a:p>
        </p:txBody>
      </p:sp>
    </p:spTree>
    <p:extLst>
      <p:ext uri="{BB962C8B-B14F-4D97-AF65-F5344CB8AC3E}">
        <p14:creationId xmlns:p14="http://schemas.microsoft.com/office/powerpoint/2010/main" val="2901469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AB072-71DD-DEA9-12AC-923DE1F08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169550" cy="4601183"/>
          </a:xfrm>
        </p:spPr>
        <p:txBody>
          <a:bodyPr/>
          <a:lstStyle/>
          <a:p>
            <a:r>
              <a:rPr lang="sah-RU" dirty="0"/>
              <a:t>Использование средств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C93874-7867-1E30-F613-7FDDB4BE5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ah-RU" dirty="0"/>
              <a:t>121500 рб на новогодние подарки</a:t>
            </a:r>
          </a:p>
          <a:p>
            <a:r>
              <a:rPr lang="sah-RU" dirty="0"/>
              <a:t>10000 рб на 23 февраля и 8 марта</a:t>
            </a:r>
          </a:p>
          <a:p>
            <a:r>
              <a:rPr lang="sah-RU" dirty="0"/>
              <a:t>10000 рб День библиотекаря</a:t>
            </a:r>
          </a:p>
          <a:p>
            <a:r>
              <a:rPr lang="sah-RU" dirty="0"/>
              <a:t>3000 рб персональная выставка Павловой С. Н.</a:t>
            </a:r>
          </a:p>
          <a:p>
            <a:r>
              <a:rPr lang="sah-RU" dirty="0"/>
              <a:t>5000 рб метод конкурс среди библиотекарей  </a:t>
            </a:r>
            <a:endParaRPr lang="ru-RU" dirty="0"/>
          </a:p>
          <a:p>
            <a:r>
              <a:rPr lang="ru-RU" dirty="0"/>
              <a:t>Юбиляры 13000</a:t>
            </a:r>
          </a:p>
          <a:p>
            <a:r>
              <a:rPr lang="ru-RU" dirty="0"/>
              <a:t>Ветераны 18000</a:t>
            </a:r>
          </a:p>
          <a:p>
            <a:r>
              <a:rPr lang="ru-RU" dirty="0"/>
              <a:t>3500 </a:t>
            </a:r>
            <a:r>
              <a:rPr lang="ru-RU" dirty="0" err="1"/>
              <a:t>рб</a:t>
            </a:r>
            <a:r>
              <a:rPr lang="ru-RU" dirty="0"/>
              <a:t> призовой фонд </a:t>
            </a:r>
            <a:r>
              <a:rPr lang="ru-RU" dirty="0" err="1"/>
              <a:t>миниспартакиады</a:t>
            </a:r>
            <a:endParaRPr lang="ru-RU" dirty="0"/>
          </a:p>
          <a:p>
            <a:r>
              <a:rPr lang="ru-RU" dirty="0"/>
              <a:t>Подарок первоклассникам по 1000 </a:t>
            </a:r>
            <a:r>
              <a:rPr lang="ru-RU" dirty="0" err="1"/>
              <a:t>рб</a:t>
            </a:r>
            <a:endParaRPr lang="ru-RU" dirty="0"/>
          </a:p>
          <a:p>
            <a:r>
              <a:rPr lang="ru-RU" dirty="0"/>
              <a:t>Подарок выпускникам по 1500 </a:t>
            </a:r>
            <a:r>
              <a:rPr lang="ru-RU" dirty="0" err="1"/>
              <a:t>рб</a:t>
            </a:r>
            <a:r>
              <a:rPr lang="ru-RU" dirty="0"/>
              <a:t> (не было)</a:t>
            </a:r>
          </a:p>
          <a:p>
            <a:r>
              <a:rPr lang="ru-RU" dirty="0"/>
              <a:t>4000 </a:t>
            </a:r>
            <a:r>
              <a:rPr lang="ru-RU" dirty="0" err="1"/>
              <a:t>рб</a:t>
            </a:r>
            <a:r>
              <a:rPr lang="ru-RU" dirty="0"/>
              <a:t> на премии и грамота </a:t>
            </a:r>
          </a:p>
        </p:txBody>
      </p:sp>
    </p:spTree>
    <p:extLst>
      <p:ext uri="{BB962C8B-B14F-4D97-AF65-F5344CB8AC3E}">
        <p14:creationId xmlns:p14="http://schemas.microsoft.com/office/powerpoint/2010/main" val="3916857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59E92-CF7D-40B4-9690-9A1D78557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143424" cy="4601183"/>
          </a:xfrm>
        </p:spPr>
        <p:txBody>
          <a:bodyPr/>
          <a:lstStyle/>
          <a:p>
            <a:r>
              <a:rPr lang="sah-RU" dirty="0"/>
              <a:t>Материальная помощь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8FE37-7DBA-4088-3F31-F42FD798F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ah-RU" dirty="0"/>
              <a:t>Реском – 20000 рб по болезни</a:t>
            </a:r>
          </a:p>
          <a:p>
            <a:r>
              <a:rPr lang="sah-RU" dirty="0"/>
              <a:t>Район  - 13000 рб по болезни</a:t>
            </a:r>
          </a:p>
          <a:p>
            <a:r>
              <a:rPr lang="sah-RU" dirty="0"/>
              <a:t>Утрата – 34720 рб</a:t>
            </a:r>
          </a:p>
        </p:txBody>
      </p:sp>
    </p:spTree>
    <p:extLst>
      <p:ext uri="{BB962C8B-B14F-4D97-AF65-F5344CB8AC3E}">
        <p14:creationId xmlns:p14="http://schemas.microsoft.com/office/powerpoint/2010/main" val="1411165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5CC351D-7401-5FA3-A7ED-6A80F7E2C6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400" y="557666"/>
            <a:ext cx="7315200" cy="329474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6EF4E7-CAE6-4320-3400-A25327C945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829" y="3944982"/>
            <a:ext cx="3547292" cy="26604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FDB500-4CD4-052F-06E3-1F11E0DD9F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9" b="19618"/>
          <a:stretch/>
        </p:blipFill>
        <p:spPr>
          <a:xfrm>
            <a:off x="8670744" y="3952000"/>
            <a:ext cx="1910171" cy="260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02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F1DDD9F-9B72-90B3-5EA3-A581EEBAC6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166" y="3561805"/>
            <a:ext cx="3580812" cy="2685609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E5504C-27E5-E274-3587-A745027322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662" y="452844"/>
            <a:ext cx="6479178" cy="291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1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33AF5-C514-8EBA-9C13-47ABC9B9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ah-RU" dirty="0"/>
              <a:t>Вспомним моменты уходящего года 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2788B1B-487B-861D-0189-70E3E1955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613" y="322534"/>
            <a:ext cx="7315200" cy="329474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D191C4-E9C9-43FC-4DE3-BB6A46EB3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772" y="3738153"/>
            <a:ext cx="3857897" cy="28934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2BAFAD-1150-F388-F405-D482A0872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0" y="3746862"/>
            <a:ext cx="3823063" cy="286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03672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Рамк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к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3947</TotalTime>
  <Words>250</Words>
  <Application>Microsoft Office PowerPoint</Application>
  <PresentationFormat>Широкоэкранный</PresentationFormat>
  <Paragraphs>51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Cambria</vt:lpstr>
      <vt:lpstr>Corbel</vt:lpstr>
      <vt:lpstr>Wingdings 2</vt:lpstr>
      <vt:lpstr>Рамка</vt:lpstr>
      <vt:lpstr>Первичная профсоюзная организация НМЦБС Нюрбинского района РС(Я)</vt:lpstr>
      <vt:lpstr>53 членов в профсоюзе</vt:lpstr>
      <vt:lpstr>Сбор денег СВО</vt:lpstr>
      <vt:lpstr>Профсоюзные взносы</vt:lpstr>
      <vt:lpstr>Использование средств</vt:lpstr>
      <vt:lpstr>Материальная помощь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Вспомним моменты уходящего года </vt:lpstr>
      <vt:lpstr>Награждение</vt:lpstr>
      <vt:lpstr>Вспомним моменты уходящего года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Первичная профсоюзная организация НМЦБС Нюрбинского района РС(Я)</dc:title>
  <dc:creator>Диана Фоминова</dc:creator>
  <cp:lastModifiedBy>Диана Фоминова</cp:lastModifiedBy>
  <cp:revision>10</cp:revision>
  <dcterms:created xsi:type="dcterms:W3CDTF">2023-12-19T07:30:08Z</dcterms:created>
  <dcterms:modified xsi:type="dcterms:W3CDTF">2023-12-27T00:35:42Z</dcterms:modified>
</cp:coreProperties>
</file>